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734" r:id="rId2"/>
    <p:sldId id="747" r:id="rId3"/>
    <p:sldId id="374" r:id="rId4"/>
    <p:sldId id="763" r:id="rId5"/>
    <p:sldId id="757" r:id="rId6"/>
    <p:sldId id="744" r:id="rId7"/>
    <p:sldId id="752" r:id="rId8"/>
    <p:sldId id="748" r:id="rId9"/>
    <p:sldId id="766" r:id="rId10"/>
    <p:sldId id="760" r:id="rId11"/>
    <p:sldId id="761" r:id="rId12"/>
    <p:sldId id="767" r:id="rId13"/>
    <p:sldId id="764" r:id="rId14"/>
    <p:sldId id="728" r:id="rId15"/>
    <p:sldId id="274" r:id="rId16"/>
    <p:sldId id="743" r:id="rId17"/>
    <p:sldId id="742" r:id="rId18"/>
    <p:sldId id="735" r:id="rId19"/>
    <p:sldId id="736" r:id="rId20"/>
    <p:sldId id="737" r:id="rId21"/>
    <p:sldId id="738" r:id="rId22"/>
    <p:sldId id="739" r:id="rId23"/>
    <p:sldId id="740" r:id="rId24"/>
    <p:sldId id="741" r:id="rId25"/>
    <p:sldId id="365" r:id="rId26"/>
    <p:sldId id="76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4100D"/>
    <a:srgbClr val="030303"/>
    <a:srgbClr val="F8F8F8"/>
    <a:srgbClr val="C21630"/>
    <a:srgbClr val="B91D36"/>
    <a:srgbClr val="181818"/>
    <a:srgbClr val="1B1C22"/>
    <a:srgbClr val="050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D00383-B22D-4585-8CC6-D41882911E31}" v="71" dt="2024-05-03T16:20:01.1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18" autoAdjust="0"/>
    <p:restoredTop sz="70621" autoAdjust="0"/>
  </p:normalViewPr>
  <p:slideViewPr>
    <p:cSldViewPr snapToGrid="0">
      <p:cViewPr varScale="1">
        <p:scale>
          <a:sx n="75" d="100"/>
          <a:sy n="75" d="100"/>
        </p:scale>
        <p:origin x="-127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34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31B84-9072-3747-97FC-72B43C0770FC}" type="datetimeFigureOut">
              <a:rPr lang="en-US" smtClean="0"/>
              <a:t>29/05/24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3EC48-363D-E946-A4FA-02752B38E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87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3EC48-363D-E946-A4FA-02752B38E3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98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3EC48-363D-E946-A4FA-02752B38E3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734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3EC48-363D-E946-A4FA-02752B38E3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81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3EC48-363D-E946-A4FA-02752B38E3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01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3EC48-363D-E946-A4FA-02752B38E3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34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a pleasure to introduce Steven Wilson </a:t>
            </a:r>
          </a:p>
          <a:p>
            <a:endParaRPr lang="en-US" dirty="0"/>
          </a:p>
          <a:p>
            <a:r>
              <a:rPr lang="en-US" dirty="0"/>
              <a:t>Musician, Songwriter, producer &amp; Grammy nominated spatial audio engineer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3EC48-363D-E946-A4FA-02752B38E3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13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BDB54C-2A40-475D-AB4C-D2E61843E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8CBA2AA-085E-4A32-8AB1-5E527A5A1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376E47-48F3-4189-9906-93F1F8A86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C5A9-72DF-4D4A-B985-BB3FCC93A752}" type="datetimeFigureOut">
              <a:rPr lang="en-GB" smtClean="0"/>
              <a:t>29/05/24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09B7F5-8560-4F52-9928-92D6E384F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59AE4E-D513-49F2-BB63-D3F527322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B13-26D1-48C5-A537-8930298620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809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F5C542-BAE6-4E3D-BC40-21DBB1C48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1DD5AE1-0F97-4052-B63C-6C3DBD6329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E0EE9E-CC04-4837-B3BA-D12F04228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C5A9-72DF-4D4A-B985-BB3FCC93A752}" type="datetimeFigureOut">
              <a:rPr lang="en-GB" smtClean="0"/>
              <a:t>29/05/24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37A64D-A09A-4DB6-9AD3-99B499975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C9F806-40EF-48F4-B5EC-61065944B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B13-26D1-48C5-A537-8930298620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70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DAC705E-EB91-499A-B669-263E203D94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585D14-CB77-444F-AEA8-C407946AC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62D81-C2F4-4121-B5B8-362E2F910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C5A9-72DF-4D4A-B985-BB3FCC93A752}" type="datetimeFigureOut">
              <a:rPr lang="en-GB" smtClean="0"/>
              <a:t>29/05/24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DEA19A-EA78-4052-A2CD-CEDD69E96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9A918A-D4E2-44C1-969E-C00D72A8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B13-26D1-48C5-A537-8930298620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860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9E17E9-A6D6-4174-A865-F273C10D7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DF5A42-D0D4-46A3-9155-CAD38D6D7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08B84A-DC67-44BF-A58D-B0F505D0F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C5A9-72DF-4D4A-B985-BB3FCC93A752}" type="datetimeFigureOut">
              <a:rPr lang="en-GB" smtClean="0"/>
              <a:t>29/05/24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8214A9-A311-440F-9DEE-3F0B364E8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088016-2905-472A-9508-6B78FFBA9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B13-26D1-48C5-A537-8930298620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85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9F823D-0BFF-43E9-94F8-BE8C0EC93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6F51E6-290A-466E-B607-F5C992B8F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3F1C20-3D3A-4428-9E31-EB75FF96C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C5A9-72DF-4D4A-B985-BB3FCC93A752}" type="datetimeFigureOut">
              <a:rPr lang="en-GB" smtClean="0"/>
              <a:t>29/05/24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7E7BCC-A64F-4775-9FCA-965828F64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55A5AF-791E-47D1-B6E6-793A7A427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B13-26D1-48C5-A537-8930298620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05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9A547D-A400-48A6-BDF5-3A92B60A5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E31F8C-E4E7-4833-8315-9451023B96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066C146-262B-45B8-9198-DAC51E132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BE5CE1-DCB8-44F5-8970-05A05764E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C5A9-72DF-4D4A-B985-BB3FCC93A752}" type="datetimeFigureOut">
              <a:rPr lang="en-GB" smtClean="0"/>
              <a:t>29/05/24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FC973D-850C-4E83-AB20-FEDF45909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16B43C-00E2-4EC0-97B3-4648F7D3D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B13-26D1-48C5-A537-8930298620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595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0393CB-EDF8-4CD8-8904-2D016595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97D27A-DA96-4F71-AD42-CC1E187DE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4516345-96DF-43B9-8DBC-E33AFC6638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BADE168-C6D0-435D-8D96-6ED7BD2C5B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B1740BA-CFBF-4CF5-A8D2-69619DB63C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320623A-52AC-4271-B216-0E163AE0A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C5A9-72DF-4D4A-B985-BB3FCC93A752}" type="datetimeFigureOut">
              <a:rPr lang="en-GB" smtClean="0"/>
              <a:t>29/05/24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ADF3075-E1C0-493E-A8F5-DF33661DF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41813BF-D8DB-4AFF-A246-C9E93749D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B13-26D1-48C5-A537-8930298620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079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C01CA8-B83A-4FE6-A1A6-EF6583616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9CC3E2-FAFC-4487-BA96-7FE3D48F7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C5A9-72DF-4D4A-B985-BB3FCC93A752}" type="datetimeFigureOut">
              <a:rPr lang="en-GB" smtClean="0"/>
              <a:t>29/05/24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3BFC292-F847-4AE6-AF8F-92210475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45A140E-85F7-40A5-B5BA-5CDB8E3BB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B13-26D1-48C5-A537-8930298620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485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223A0DE-2DE5-496B-B340-B23A53B01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C5A9-72DF-4D4A-B985-BB3FCC93A752}" type="datetimeFigureOut">
              <a:rPr lang="en-GB" smtClean="0"/>
              <a:t>29/05/24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0CD8285-D417-4AF7-A30F-6846BD281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4AC4AF8-8913-45E5-A62E-748205395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B13-26D1-48C5-A537-8930298620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802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1A6FFC-3A15-46E8-A3BC-F1DEB9CFD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D95963-7ABC-481A-AACF-61480A5C3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06E08C-A346-4753-8660-54CE8E23B1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1EA288-EE11-4FCA-9DDE-C98140510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C5A9-72DF-4D4A-B985-BB3FCC93A752}" type="datetimeFigureOut">
              <a:rPr lang="en-GB" smtClean="0"/>
              <a:t>29/05/24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96266C6-834F-4B7D-B170-CA6E46459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95498F-4F2A-4E94-B15C-A0C1E3062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B13-26D1-48C5-A537-8930298620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86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F7A709-F453-4B79-B28A-689DF9581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D44ADB4-1815-4445-951E-0CF608478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F4AEEA7-05FF-4261-840E-8F884A0C8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B964D90-60B3-4A26-902D-2CC2EF242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C5A9-72DF-4D4A-B985-BB3FCC93A752}" type="datetimeFigureOut">
              <a:rPr lang="en-GB" smtClean="0"/>
              <a:t>29/05/24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2B0946-5BCB-4E70-931E-C8379C40D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475B93-3C4A-4642-BCF4-0F3992C57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B13-26D1-48C5-A537-8930298620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683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C8601C3-2896-4D19-9CB5-7235AF22E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95D001-8FF9-4217-A101-9631B79AD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7B632C-F29F-465C-9579-B16481C022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5C5A9-72DF-4D4A-B985-BB3FCC93A752}" type="datetimeFigureOut">
              <a:rPr lang="en-GB" smtClean="0"/>
              <a:t>29/05/24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226CA0-28D3-461A-9491-0809F003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343102-C340-4647-A7DE-FF387B671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39B13-26D1-48C5-A537-8930298620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532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microsoft.com/office/2007/relationships/hdphoto" Target="../media/hdphoto3.wdp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sv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2.wdp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619BE0B-D685-03DD-CEC1-7EE8F8B57D0D}"/>
              </a:ext>
            </a:extLst>
          </p:cNvPr>
          <p:cNvSpPr/>
          <p:nvPr/>
        </p:nvSpPr>
        <p:spPr>
          <a:xfrm>
            <a:off x="0" y="5173132"/>
            <a:ext cx="12191999" cy="1684867"/>
          </a:xfrm>
          <a:prstGeom prst="rect">
            <a:avLst/>
          </a:prstGeom>
          <a:solidFill>
            <a:schemeClr val="tx1">
              <a:lumMod val="95000"/>
              <a:lumOff val="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person with glasses and beard&#10;&#10;Description automatically generated">
            <a:extLst>
              <a:ext uri="{FF2B5EF4-FFF2-40B4-BE49-F238E27FC236}">
                <a16:creationId xmlns:a16="http://schemas.microsoft.com/office/drawing/2014/main" xmlns="" id="{A6B6C6F0-66A3-4E30-74E5-712E6DD83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7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MC Installs Dolby Atmos Music Monitoring into the Legendary Dean Street  Studios | StereoNET United Kingdom">
            <a:extLst>
              <a:ext uri="{FF2B5EF4-FFF2-40B4-BE49-F238E27FC236}">
                <a16:creationId xmlns:a16="http://schemas.microsoft.com/office/drawing/2014/main" xmlns="" id="{490C9118-B1B5-7209-A362-CBD27D9F72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0D8F085-B8CA-45B5-9850-5E66498ACC3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866" y="6289819"/>
            <a:ext cx="1521964" cy="3498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5BEC933-0ECB-20C9-83A2-A79240387390}"/>
              </a:ext>
            </a:extLst>
          </p:cNvPr>
          <p:cNvSpPr txBox="1"/>
          <p:nvPr/>
        </p:nvSpPr>
        <p:spPr>
          <a:xfrm>
            <a:off x="381491" y="6172373"/>
            <a:ext cx="10114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  <a:ea typeface="Helvetica 93 Black Extended" panose="02000503000000020004" pitchFamily="2" charset="0"/>
                <a:cs typeface="Helvetica 93 Black Extended" panose="02000503000000020004" pitchFamily="2" charset="0"/>
              </a:rPr>
              <a:t>DEAN ST STUDIOS, LONDON</a:t>
            </a:r>
          </a:p>
        </p:txBody>
      </p:sp>
    </p:spTree>
    <p:extLst>
      <p:ext uri="{BB962C8B-B14F-4D97-AF65-F5344CB8AC3E}">
        <p14:creationId xmlns:p14="http://schemas.microsoft.com/office/powerpoint/2010/main" val="192371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large desk with monitors and a large screen&#10;&#10;Description automatically generated with medium confidence">
            <a:extLst>
              <a:ext uri="{FF2B5EF4-FFF2-40B4-BE49-F238E27FC236}">
                <a16:creationId xmlns:a16="http://schemas.microsoft.com/office/drawing/2014/main" xmlns="" id="{7A6EA467-CE14-2197-031C-3FE20373B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7977"/>
            <a:ext cx="12191999" cy="8313954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0D8F085-B8CA-45B5-9850-5E66498ACC3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866" y="6289819"/>
            <a:ext cx="1521964" cy="3498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CF1196-E89F-6D82-6215-23FA6182B158}"/>
              </a:ext>
            </a:extLst>
          </p:cNvPr>
          <p:cNvSpPr txBox="1"/>
          <p:nvPr/>
        </p:nvSpPr>
        <p:spPr>
          <a:xfrm>
            <a:off x="381491" y="6172373"/>
            <a:ext cx="10114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  <a:ea typeface="Helvetica 93 Black Extended" panose="02000503000000020004" pitchFamily="2" charset="0"/>
                <a:cs typeface="Helvetica 93 Black Extended" panose="02000503000000020004" pitchFamily="2" charset="0"/>
              </a:rPr>
              <a:t>LP.ME STUDIOS, DUBAI</a:t>
            </a:r>
          </a:p>
        </p:txBody>
      </p:sp>
    </p:spTree>
    <p:extLst>
      <p:ext uri="{BB962C8B-B14F-4D97-AF65-F5344CB8AC3E}">
        <p14:creationId xmlns:p14="http://schemas.microsoft.com/office/powerpoint/2010/main" val="329677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3C9FF2F7-84F8-5F01-DA2A-8718E387E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8" r="28746"/>
          <a:stretch/>
        </p:blipFill>
        <p:spPr bwMode="auto">
          <a:xfrm>
            <a:off x="5112819" y="595583"/>
            <a:ext cx="4348682" cy="566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A4C60B8-9E27-3EDE-5C78-4DA7F9119AA6}"/>
              </a:ext>
            </a:extLst>
          </p:cNvPr>
          <p:cNvSpPr txBox="1"/>
          <p:nvPr/>
        </p:nvSpPr>
        <p:spPr>
          <a:xfrm>
            <a:off x="989054" y="868309"/>
            <a:ext cx="1011437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Helvetica 93 Black Extended" panose="02000503000000020004" pitchFamily="2" charset="0"/>
                <a:cs typeface="Helvetica 93 Black Extended" panose="02000503000000020004" pitchFamily="2" charset="0"/>
              </a:rPr>
              <a:t>THE SYSTEM</a:t>
            </a:r>
          </a:p>
          <a:p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2000" b="1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14F818D-1E4D-4789-2246-245252450CA5}"/>
              </a:ext>
            </a:extLst>
          </p:cNvPr>
          <p:cNvSpPr txBox="1"/>
          <p:nvPr/>
        </p:nvSpPr>
        <p:spPr>
          <a:xfrm>
            <a:off x="788894" y="2684191"/>
            <a:ext cx="41237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chemeClr val="bg1"/>
                </a:solidFill>
                <a:latin typeface="Century Gothic" panose="020B0502020202020204" pitchFamily="34" charset="0"/>
              </a:rPr>
              <a:t>11.4.6 Atmos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chemeClr val="bg1"/>
                </a:solidFill>
                <a:latin typeface="Century Gothic" panose="020B0502020202020204" pitchFamily="34" charset="0"/>
              </a:rPr>
              <a:t>21 Loudspeakers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chemeClr val="bg1"/>
                </a:solidFill>
                <a:latin typeface="Century Gothic" panose="020B0502020202020204" pitchFamily="34" charset="0"/>
              </a:rPr>
              <a:t>Flagship BB6-XBD-A L,C,R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chemeClr val="bg1"/>
                </a:solidFill>
                <a:latin typeface="Century Gothic" panose="020B0502020202020204" pitchFamily="34" charset="0"/>
              </a:rPr>
              <a:t>4 x PMC BST Subwoofers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chemeClr val="bg1"/>
                </a:solidFill>
                <a:latin typeface="Century Gothic" panose="020B0502020202020204" pitchFamily="34" charset="0"/>
              </a:rPr>
              <a:t>PMC Ci Series Surrounds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48,000 watts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chemeClr val="bg1"/>
                </a:solidFill>
                <a:latin typeface="Century Gothic" panose="020B0502020202020204" pitchFamily="34" charset="0"/>
              </a:rPr>
              <a:t>Frequencies down to </a:t>
            </a:r>
            <a:r>
              <a:rPr lang="en-GB" b="1" i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15hz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chemeClr val="bg1"/>
                </a:solidFill>
                <a:latin typeface="Century Gothic" panose="020B0502020202020204" pitchFamily="34" charset="0"/>
              </a:rPr>
              <a:t>System value €</a:t>
            </a:r>
            <a:r>
              <a:rPr lang="en-GB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300,000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9219AEA2-2473-E55B-0822-4EBABEAD9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70" y="6299305"/>
            <a:ext cx="2342310" cy="33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7231E21A-A25B-F263-9BE3-6E0ED2BE4E6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1576" y="6289819"/>
            <a:ext cx="1521964" cy="34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air of speakers on a black background&#10;&#10;Description automatically generated">
            <a:extLst>
              <a:ext uri="{FF2B5EF4-FFF2-40B4-BE49-F238E27FC236}">
                <a16:creationId xmlns:a16="http://schemas.microsoft.com/office/drawing/2014/main" xmlns="" id="{8BAC4159-A3A3-9A9C-40D5-4B666E3266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9" r="8037" b="8652"/>
          <a:stretch/>
        </p:blipFill>
        <p:spPr>
          <a:xfrm>
            <a:off x="5745019" y="-16049"/>
            <a:ext cx="644698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A4C60B8-9E27-3EDE-5C78-4DA7F9119AA6}"/>
              </a:ext>
            </a:extLst>
          </p:cNvPr>
          <p:cNvSpPr txBox="1"/>
          <p:nvPr/>
        </p:nvSpPr>
        <p:spPr>
          <a:xfrm>
            <a:off x="989054" y="868309"/>
            <a:ext cx="1011437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Helvetica 93 Black Extended" panose="02000503000000020004" pitchFamily="2" charset="0"/>
                <a:cs typeface="Helvetica 93 Black Extended" panose="02000503000000020004" pitchFamily="2" charset="0"/>
              </a:rPr>
              <a:t>JOIN US</a:t>
            </a:r>
          </a:p>
          <a:p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2000" b="1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14FD87F-DB7C-92F1-1C5D-D0B0DC4EC080}"/>
              </a:ext>
            </a:extLst>
          </p:cNvPr>
          <p:cNvSpPr txBox="1"/>
          <p:nvPr/>
        </p:nvSpPr>
        <p:spPr>
          <a:xfrm>
            <a:off x="989054" y="2644170"/>
            <a:ext cx="731370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If you would like to learn more about PMC</a:t>
            </a:r>
          </a:p>
          <a:p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PMC Room D106, Atrium 3</a:t>
            </a:r>
          </a:p>
          <a:p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xmlns="" id="{80A9A5F8-76D3-C038-354F-306F39F38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54" y="4876049"/>
            <a:ext cx="1781855" cy="712742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0EE4749D-B05A-06BD-49ED-464C843B4C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1576" y="6278389"/>
            <a:ext cx="1521964" cy="34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8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nnerviews: Steven Wilson - The Never-Ending Staircase">
            <a:extLst>
              <a:ext uri="{FF2B5EF4-FFF2-40B4-BE49-F238E27FC236}">
                <a16:creationId xmlns:a16="http://schemas.microsoft.com/office/drawing/2014/main" xmlns="" id="{9DB6E561-C5CD-B3E0-47A9-4EE3EABD8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3" r="2873"/>
          <a:stretch/>
        </p:blipFill>
        <p:spPr bwMode="auto">
          <a:xfrm>
            <a:off x="0" y="0"/>
            <a:ext cx="12192000" cy="684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8C75AE9D-3336-4996-B0F4-4A477C84AF0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866" y="6289819"/>
            <a:ext cx="1521964" cy="3498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41547A1-E699-2634-4B73-8DAE81B7A48D}"/>
              </a:ext>
            </a:extLst>
          </p:cNvPr>
          <p:cNvSpPr txBox="1"/>
          <p:nvPr/>
        </p:nvSpPr>
        <p:spPr>
          <a:xfrm>
            <a:off x="1273423" y="2828835"/>
            <a:ext cx="9645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Helvetica 93 Black Extended" panose="02000503000000020004" pitchFamily="2" charset="0"/>
                <a:cs typeface="Helvetica 93 Black Extended" panose="02000503000000020004" pitchFamily="2" charset="0"/>
              </a:rPr>
              <a:t>STEVEN WILSON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AF463AF-05AE-9057-174F-3454CA364950}"/>
              </a:ext>
            </a:extLst>
          </p:cNvPr>
          <p:cNvSpPr txBox="1"/>
          <p:nvPr/>
        </p:nvSpPr>
        <p:spPr>
          <a:xfrm>
            <a:off x="1349623" y="3821174"/>
            <a:ext cx="9645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Musician, songwriter, producer, and Grammy-nominated </a:t>
            </a:r>
          </a:p>
          <a:p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spatial audio mix engineer</a:t>
            </a:r>
          </a:p>
        </p:txBody>
      </p:sp>
    </p:spTree>
    <p:extLst>
      <p:ext uri="{BB962C8B-B14F-4D97-AF65-F5344CB8AC3E}">
        <p14:creationId xmlns:p14="http://schemas.microsoft.com/office/powerpoint/2010/main" val="83707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2A62BB-8BD9-CF74-5A26-27E6F08480D4}"/>
              </a:ext>
            </a:extLst>
          </p:cNvPr>
          <p:cNvSpPr txBox="1"/>
          <p:nvPr/>
        </p:nvSpPr>
        <p:spPr>
          <a:xfrm>
            <a:off x="686971" y="1997838"/>
            <a:ext cx="2935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entury Gothic" panose="020B0502020202020204" pitchFamily="34" charset="0"/>
              </a:rPr>
              <a:t>On Reflection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CE7AA9B1-38FE-B9B3-0D97-9F3052235A04}"/>
              </a:ext>
            </a:extLst>
          </p:cNvPr>
          <p:cNvSpPr/>
          <p:nvPr/>
        </p:nvSpPr>
        <p:spPr>
          <a:xfrm>
            <a:off x="10868904" y="3255263"/>
            <a:ext cx="347472" cy="34747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F43924-D71C-831E-41AE-888C83B669AE}"/>
              </a:ext>
            </a:extLst>
          </p:cNvPr>
          <p:cNvSpPr txBox="1"/>
          <p:nvPr/>
        </p:nvSpPr>
        <p:spPr>
          <a:xfrm>
            <a:off x="686971" y="797509"/>
            <a:ext cx="9645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Helvetica 93 Black Extended" panose="02000503000000020004" pitchFamily="2" charset="0"/>
                <a:cs typeface="Helvetica 93 Black Extended" panose="02000503000000020004" pitchFamily="2" charset="0"/>
              </a:rPr>
              <a:t>GENTLE GIANT</a:t>
            </a:r>
          </a:p>
        </p:txBody>
      </p:sp>
      <p:pic>
        <p:nvPicPr>
          <p:cNvPr id="5" name="Picture 4" descr="A hand reaching out to a mirror&#10;&#10;Description automatically generated">
            <a:extLst>
              <a:ext uri="{FF2B5EF4-FFF2-40B4-BE49-F238E27FC236}">
                <a16:creationId xmlns:a16="http://schemas.microsoft.com/office/drawing/2014/main" xmlns="" id="{99AB658B-63C9-6677-C6D6-D6859654C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96" y="1322729"/>
            <a:ext cx="3858871" cy="385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9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ivers Of Mercy | Tears For Fears">
            <a:extLst>
              <a:ext uri="{FF2B5EF4-FFF2-40B4-BE49-F238E27FC236}">
                <a16:creationId xmlns:a16="http://schemas.microsoft.com/office/drawing/2014/main" xmlns="" id="{B2AF9CF0-F2B4-02AD-F8F4-8B846FD6B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49" y="1076134"/>
            <a:ext cx="3653407" cy="365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2A62BB-8BD9-CF74-5A26-27E6F08480D4}"/>
              </a:ext>
            </a:extLst>
          </p:cNvPr>
          <p:cNvSpPr txBox="1"/>
          <p:nvPr/>
        </p:nvSpPr>
        <p:spPr>
          <a:xfrm>
            <a:off x="686971" y="1997838"/>
            <a:ext cx="2935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entury Gothic" panose="020B0502020202020204" pitchFamily="34" charset="0"/>
              </a:rPr>
              <a:t>Rivers of Mercy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F43924-D71C-831E-41AE-888C83B669AE}"/>
              </a:ext>
            </a:extLst>
          </p:cNvPr>
          <p:cNvSpPr txBox="1"/>
          <p:nvPr/>
        </p:nvSpPr>
        <p:spPr>
          <a:xfrm>
            <a:off x="686971" y="797509"/>
            <a:ext cx="9645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Helvetica 93 Black Extended" panose="02000503000000020004" pitchFamily="2" charset="0"/>
                <a:cs typeface="Helvetica 93 Black Extended" panose="02000503000000020004" pitchFamily="2" charset="0"/>
              </a:rPr>
              <a:t>TEARS FOR FEARS</a:t>
            </a:r>
          </a:p>
        </p:txBody>
      </p:sp>
    </p:spTree>
    <p:extLst>
      <p:ext uri="{BB962C8B-B14F-4D97-AF65-F5344CB8AC3E}">
        <p14:creationId xmlns:p14="http://schemas.microsoft.com/office/powerpoint/2010/main" val="244064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erson's face&#10;&#10;Description automatically generated">
            <a:extLst>
              <a:ext uri="{FF2B5EF4-FFF2-40B4-BE49-F238E27FC236}">
                <a16:creationId xmlns:a16="http://schemas.microsoft.com/office/drawing/2014/main" xmlns="" id="{F0774730-627A-4A16-0334-8369F0E94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49" y="1123949"/>
            <a:ext cx="3667897" cy="36678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2A62BB-8BD9-CF74-5A26-27E6F08480D4}"/>
              </a:ext>
            </a:extLst>
          </p:cNvPr>
          <p:cNvSpPr txBox="1"/>
          <p:nvPr/>
        </p:nvSpPr>
        <p:spPr>
          <a:xfrm>
            <a:off x="686971" y="1997838"/>
            <a:ext cx="2935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entury Gothic" panose="020B0502020202020204" pitchFamily="34" charset="0"/>
              </a:rPr>
              <a:t>Nothing Compares 2 U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xmlns="" id="{3DC40853-24F0-25A9-98DA-67F679BEE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692236" y="4440062"/>
            <a:ext cx="831514" cy="1832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AE53280-051A-2A96-6965-72E04264DEDD}"/>
              </a:ext>
            </a:extLst>
          </p:cNvPr>
          <p:cNvSpPr txBox="1"/>
          <p:nvPr/>
        </p:nvSpPr>
        <p:spPr>
          <a:xfrm>
            <a:off x="686971" y="797509"/>
            <a:ext cx="9645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Helvetica 93 Black Extended" panose="02000503000000020004" pitchFamily="2" charset="0"/>
                <a:cs typeface="Helvetica 93 Black Extended" panose="02000503000000020004" pitchFamily="2" charset="0"/>
              </a:rPr>
              <a:t>SINEAD O’CONNOR</a:t>
            </a:r>
          </a:p>
        </p:txBody>
      </p:sp>
    </p:spTree>
    <p:extLst>
      <p:ext uri="{BB962C8B-B14F-4D97-AF65-F5344CB8AC3E}">
        <p14:creationId xmlns:p14="http://schemas.microsoft.com/office/powerpoint/2010/main" val="224861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7C2984-7406-801A-1572-8CD0349BDA07}"/>
              </a:ext>
            </a:extLst>
          </p:cNvPr>
          <p:cNvSpPr txBox="1"/>
          <p:nvPr/>
        </p:nvSpPr>
        <p:spPr>
          <a:xfrm>
            <a:off x="686971" y="1997838"/>
            <a:ext cx="2935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entury Gothic" panose="020B0502020202020204" pitchFamily="34" charset="0"/>
              </a:rPr>
              <a:t>BABA O’RILEY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89CD3D6-AB81-5CB7-27D5-26ECFA0720DB}"/>
              </a:ext>
            </a:extLst>
          </p:cNvPr>
          <p:cNvSpPr txBox="1"/>
          <p:nvPr/>
        </p:nvSpPr>
        <p:spPr>
          <a:xfrm>
            <a:off x="686971" y="797509"/>
            <a:ext cx="9645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Helvetica 93 Black Extended" panose="02000503000000020004" pitchFamily="2" charset="0"/>
                <a:cs typeface="Helvetica 93 Black Extended" panose="02000503000000020004" pitchFamily="2" charset="0"/>
              </a:rPr>
              <a:t>THE WHO</a:t>
            </a:r>
          </a:p>
        </p:txBody>
      </p:sp>
      <p:pic>
        <p:nvPicPr>
          <p:cNvPr id="6" name="Picture 5" descr="A cover of a music album&#10;&#10;Description automatically generated">
            <a:extLst>
              <a:ext uri="{FF2B5EF4-FFF2-40B4-BE49-F238E27FC236}">
                <a16:creationId xmlns:a16="http://schemas.microsoft.com/office/drawing/2014/main" xmlns="" id="{680AEAB2-36D1-6F0B-4A2D-29BBAE7F7F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8488" r="52007" b="8488"/>
          <a:stretch/>
        </p:blipFill>
        <p:spPr>
          <a:xfrm>
            <a:off x="7700415" y="1142043"/>
            <a:ext cx="3302198" cy="335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8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7C2984-7406-801A-1572-8CD0349BDA07}"/>
              </a:ext>
            </a:extLst>
          </p:cNvPr>
          <p:cNvSpPr txBox="1"/>
          <p:nvPr/>
        </p:nvSpPr>
        <p:spPr>
          <a:xfrm>
            <a:off x="686971" y="1997838"/>
            <a:ext cx="2935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entury Gothic" panose="020B0502020202020204" pitchFamily="34" charset="0"/>
              </a:rPr>
              <a:t>Moondance</a:t>
            </a:r>
          </a:p>
        </p:txBody>
      </p:sp>
      <p:pic>
        <p:nvPicPr>
          <p:cNvPr id="4" name="Picture 3" descr="A collage of a person's face&#10;&#10;Description automatically generated">
            <a:extLst>
              <a:ext uri="{FF2B5EF4-FFF2-40B4-BE49-F238E27FC236}">
                <a16:creationId xmlns:a16="http://schemas.microsoft.com/office/drawing/2014/main" xmlns="" id="{02E4F006-09D0-C0EA-D839-78FA6CAD0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675" y="1093668"/>
            <a:ext cx="3590924" cy="34580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89CD3D6-AB81-5CB7-27D5-26ECFA0720DB}"/>
              </a:ext>
            </a:extLst>
          </p:cNvPr>
          <p:cNvSpPr txBox="1"/>
          <p:nvPr/>
        </p:nvSpPr>
        <p:spPr>
          <a:xfrm>
            <a:off x="686971" y="797509"/>
            <a:ext cx="9645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Helvetica 93 Black Extended" panose="02000503000000020004" pitchFamily="2" charset="0"/>
                <a:cs typeface="Helvetica 93 Black Extended" panose="02000503000000020004" pitchFamily="2" charset="0"/>
              </a:rPr>
              <a:t>VAN MORRISON</a:t>
            </a:r>
          </a:p>
        </p:txBody>
      </p:sp>
    </p:spTree>
    <p:extLst>
      <p:ext uri="{BB962C8B-B14F-4D97-AF65-F5344CB8AC3E}">
        <p14:creationId xmlns:p14="http://schemas.microsoft.com/office/powerpoint/2010/main" val="10022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619BE0B-D685-03DD-CEC1-7EE8F8B57D0D}"/>
              </a:ext>
            </a:extLst>
          </p:cNvPr>
          <p:cNvSpPr/>
          <p:nvPr/>
        </p:nvSpPr>
        <p:spPr>
          <a:xfrm>
            <a:off x="0" y="5173132"/>
            <a:ext cx="12191999" cy="1684867"/>
          </a:xfrm>
          <a:prstGeom prst="rect">
            <a:avLst/>
          </a:prstGeom>
          <a:solidFill>
            <a:schemeClr val="tx1">
              <a:lumMod val="95000"/>
              <a:lumOff val="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C758D63D-E8E0-2FF0-C1BA-23AE7084266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10" y="2861866"/>
            <a:ext cx="2466980" cy="56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7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7C2984-7406-801A-1572-8CD0349BDA07}"/>
              </a:ext>
            </a:extLst>
          </p:cNvPr>
          <p:cNvSpPr txBox="1"/>
          <p:nvPr/>
        </p:nvSpPr>
        <p:spPr>
          <a:xfrm>
            <a:off x="686971" y="1997838"/>
            <a:ext cx="2935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entury Gothic" panose="020B0502020202020204" pitchFamily="34" charset="0"/>
              </a:rPr>
              <a:t>I Talk to the Wind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89CD3D6-AB81-5CB7-27D5-26ECFA0720DB}"/>
              </a:ext>
            </a:extLst>
          </p:cNvPr>
          <p:cNvSpPr txBox="1"/>
          <p:nvPr/>
        </p:nvSpPr>
        <p:spPr>
          <a:xfrm>
            <a:off x="686971" y="797509"/>
            <a:ext cx="9645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Helvetica 93 Black Extended" panose="02000503000000020004" pitchFamily="2" charset="0"/>
                <a:cs typeface="Helvetica 93 Black Extended" panose="02000503000000020004" pitchFamily="2" charset="0"/>
              </a:rPr>
              <a:t>KING CRIMSON</a:t>
            </a:r>
          </a:p>
        </p:txBody>
      </p:sp>
      <p:pic>
        <p:nvPicPr>
          <p:cNvPr id="4" name="Picture 3" descr="A close-up of a face&#10;&#10;Description automatically generated">
            <a:extLst>
              <a:ext uri="{FF2B5EF4-FFF2-40B4-BE49-F238E27FC236}">
                <a16:creationId xmlns:a16="http://schemas.microsoft.com/office/drawing/2014/main" xmlns="" id="{C2FCA8E5-BCAF-2A80-2569-673401782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0" y="1091555"/>
            <a:ext cx="3674948" cy="364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3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7C2984-7406-801A-1572-8CD0349BDA07}"/>
              </a:ext>
            </a:extLst>
          </p:cNvPr>
          <p:cNvSpPr txBox="1"/>
          <p:nvPr/>
        </p:nvSpPr>
        <p:spPr>
          <a:xfrm>
            <a:off x="686971" y="3105833"/>
            <a:ext cx="3730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entury Gothic" panose="020B0502020202020204" pitchFamily="34" charset="0"/>
              </a:rPr>
              <a:t>Welcome to the </a:t>
            </a:r>
            <a:r>
              <a:rPr lang="en-US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Pleasuredome</a:t>
            </a:r>
            <a:endParaRPr lang="en-US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A group of men posing for a picture&#10;&#10;Description automatically generated">
            <a:extLst>
              <a:ext uri="{FF2B5EF4-FFF2-40B4-BE49-F238E27FC236}">
                <a16:creationId xmlns:a16="http://schemas.microsoft.com/office/drawing/2014/main" xmlns="" id="{8A0D90D8-9432-7CD0-2846-63204056E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573" y="1123949"/>
            <a:ext cx="3343276" cy="3343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89CD3D6-AB81-5CB7-27D5-26ECFA0720DB}"/>
              </a:ext>
            </a:extLst>
          </p:cNvPr>
          <p:cNvSpPr txBox="1"/>
          <p:nvPr/>
        </p:nvSpPr>
        <p:spPr>
          <a:xfrm>
            <a:off x="686971" y="797509"/>
            <a:ext cx="100483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Helvetica 93 Black Extended" panose="02000503000000020004" pitchFamily="2" charset="0"/>
                <a:cs typeface="Helvetica 93 Black Extended" panose="02000503000000020004" pitchFamily="2" charset="0"/>
              </a:rPr>
              <a:t>FRANKIE GOES TO HOLLYWOOD</a:t>
            </a:r>
          </a:p>
        </p:txBody>
      </p:sp>
    </p:spTree>
    <p:extLst>
      <p:ext uri="{BB962C8B-B14F-4D97-AF65-F5344CB8AC3E}">
        <p14:creationId xmlns:p14="http://schemas.microsoft.com/office/powerpoint/2010/main" val="220199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7C2984-7406-801A-1572-8CD0349BDA07}"/>
              </a:ext>
            </a:extLst>
          </p:cNvPr>
          <p:cNvSpPr txBox="1"/>
          <p:nvPr/>
        </p:nvSpPr>
        <p:spPr>
          <a:xfrm>
            <a:off x="686971" y="1997838"/>
            <a:ext cx="3730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entury Gothic" panose="020B0502020202020204" pitchFamily="34" charset="0"/>
              </a:rPr>
              <a:t>Season Cycle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89CD3D6-AB81-5CB7-27D5-26ECFA0720DB}"/>
              </a:ext>
            </a:extLst>
          </p:cNvPr>
          <p:cNvSpPr txBox="1"/>
          <p:nvPr/>
        </p:nvSpPr>
        <p:spPr>
          <a:xfrm>
            <a:off x="686971" y="797509"/>
            <a:ext cx="10048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Helvetica 93 Black Extended" panose="02000503000000020004" pitchFamily="2" charset="0"/>
                <a:cs typeface="Helvetica 93 Black Extended" panose="02000503000000020004" pitchFamily="2" charset="0"/>
              </a:rPr>
              <a:t>XTC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xmlns="" id="{916BF805-63E6-B9E9-9C9E-A12A0C466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381" y="1208537"/>
            <a:ext cx="3237707" cy="323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5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7C2984-7406-801A-1572-8CD0349BDA07}"/>
              </a:ext>
            </a:extLst>
          </p:cNvPr>
          <p:cNvSpPr txBox="1"/>
          <p:nvPr/>
        </p:nvSpPr>
        <p:spPr>
          <a:xfrm>
            <a:off x="686971" y="1997838"/>
            <a:ext cx="3730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entury Gothic" panose="020B0502020202020204" pitchFamily="34" charset="0"/>
              </a:rPr>
              <a:t>Take On 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89CD3D6-AB81-5CB7-27D5-26ECFA0720DB}"/>
              </a:ext>
            </a:extLst>
          </p:cNvPr>
          <p:cNvSpPr txBox="1"/>
          <p:nvPr/>
        </p:nvSpPr>
        <p:spPr>
          <a:xfrm>
            <a:off x="686971" y="797509"/>
            <a:ext cx="10048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Helvetica 93 Black Extended" panose="02000503000000020004" pitchFamily="2" charset="0"/>
                <a:cs typeface="Helvetica 93 Black Extended" panose="02000503000000020004" pitchFamily="2" charset="0"/>
              </a:rPr>
              <a:t>A-HA</a:t>
            </a:r>
          </a:p>
        </p:txBody>
      </p:sp>
      <p:pic>
        <p:nvPicPr>
          <p:cNvPr id="12290" name="Picture 2" descr="a-ha – Take On Me (Extended Version) (1985, Vinyl) - Discogs">
            <a:extLst>
              <a:ext uri="{FF2B5EF4-FFF2-40B4-BE49-F238E27FC236}">
                <a16:creationId xmlns:a16="http://schemas.microsoft.com/office/drawing/2014/main" xmlns="" id="{F115C0A4-D7FE-F931-7FFC-8ABF34F06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457" y="1233357"/>
            <a:ext cx="3898076" cy="389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88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7C2984-7406-801A-1572-8CD0349BDA07}"/>
              </a:ext>
            </a:extLst>
          </p:cNvPr>
          <p:cNvSpPr txBox="1"/>
          <p:nvPr/>
        </p:nvSpPr>
        <p:spPr>
          <a:xfrm>
            <a:off x="686971" y="1948410"/>
            <a:ext cx="3730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entury Gothic" panose="020B0502020202020204" pitchFamily="34" charset="0"/>
              </a:rPr>
              <a:t>Staircase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89CD3D6-AB81-5CB7-27D5-26ECFA0720DB}"/>
              </a:ext>
            </a:extLst>
          </p:cNvPr>
          <p:cNvSpPr txBox="1"/>
          <p:nvPr/>
        </p:nvSpPr>
        <p:spPr>
          <a:xfrm>
            <a:off x="686971" y="797509"/>
            <a:ext cx="10048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Helvetica 93 Black Extended" panose="02000503000000020004" pitchFamily="2" charset="0"/>
                <a:cs typeface="Helvetica 93 Black Extended" panose="02000503000000020004" pitchFamily="2" charset="0"/>
              </a:rPr>
              <a:t>STEVEN WILSON</a:t>
            </a:r>
          </a:p>
        </p:txBody>
      </p:sp>
      <p:pic>
        <p:nvPicPr>
          <p:cNvPr id="4" name="Picture 3" descr="A colorful squares on a grey surface&#10;&#10;Description automatically generated">
            <a:extLst>
              <a:ext uri="{FF2B5EF4-FFF2-40B4-BE49-F238E27FC236}">
                <a16:creationId xmlns:a16="http://schemas.microsoft.com/office/drawing/2014/main" xmlns="" id="{CB62EE90-6617-7B2C-107C-13B88E3AB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686" y="1221613"/>
            <a:ext cx="363855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5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AC57D74-3698-F343-A140-B1DD7AB0B5CB}"/>
              </a:ext>
            </a:extLst>
          </p:cNvPr>
          <p:cNvSpPr txBox="1"/>
          <p:nvPr/>
        </p:nvSpPr>
        <p:spPr>
          <a:xfrm>
            <a:off x="1071837" y="2828836"/>
            <a:ext cx="10048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Helvetica 93 Black Extended" panose="02000503000000020004" pitchFamily="2" charset="0"/>
                <a:cs typeface="Helvetica 93 Black Extended" panose="02000503000000020004" pitchFamily="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8380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619BE0B-D685-03DD-CEC1-7EE8F8B57D0D}"/>
              </a:ext>
            </a:extLst>
          </p:cNvPr>
          <p:cNvSpPr/>
          <p:nvPr/>
        </p:nvSpPr>
        <p:spPr>
          <a:xfrm>
            <a:off x="0" y="5173132"/>
            <a:ext cx="12191999" cy="1684867"/>
          </a:xfrm>
          <a:prstGeom prst="rect">
            <a:avLst/>
          </a:prstGeom>
          <a:solidFill>
            <a:schemeClr val="tx1">
              <a:lumMod val="95000"/>
              <a:lumOff val="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person with glasses and beard&#10;&#10;Description automatically generated">
            <a:extLst>
              <a:ext uri="{FF2B5EF4-FFF2-40B4-BE49-F238E27FC236}">
                <a16:creationId xmlns:a16="http://schemas.microsoft.com/office/drawing/2014/main" xmlns="" id="{A6B6C6F0-66A3-4E30-74E5-712E6DD83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5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3EF75A1-54E6-61CA-DDB8-DCB13BBC9228}"/>
              </a:ext>
            </a:extLst>
          </p:cNvPr>
          <p:cNvSpPr txBox="1"/>
          <p:nvPr/>
        </p:nvSpPr>
        <p:spPr>
          <a:xfrm>
            <a:off x="4230674" y="6015565"/>
            <a:ext cx="3730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Century Gothic" panose="020B0502020202020204" pitchFamily="34" charset="0"/>
              </a:rPr>
              <a:t>End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58259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0D8F085-B8CA-45B5-9850-5E66498ACC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866" y="6289819"/>
            <a:ext cx="1521964" cy="3498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A4C60B8-9E27-3EDE-5C78-4DA7F9119AA6}"/>
              </a:ext>
            </a:extLst>
          </p:cNvPr>
          <p:cNvSpPr txBox="1"/>
          <p:nvPr/>
        </p:nvSpPr>
        <p:spPr>
          <a:xfrm>
            <a:off x="989054" y="868309"/>
            <a:ext cx="10114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Helvetica 93 Black Extended" panose="02000503000000020004" pitchFamily="2" charset="0"/>
                <a:cs typeface="Helvetica 93 Black Extended" panose="02000503000000020004" pitchFamily="2" charset="0"/>
              </a:rPr>
              <a:t>OUR HISTORY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E12C4FE-58C2-5119-30CE-A78A9E04E09E}"/>
              </a:ext>
            </a:extLst>
          </p:cNvPr>
          <p:cNvSpPr txBox="1"/>
          <p:nvPr/>
        </p:nvSpPr>
        <p:spPr>
          <a:xfrm>
            <a:off x="989054" y="2238498"/>
            <a:ext cx="73137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Founded in 1991 by talented engineers and music lovers Peter Thomas and Adrian Loader. </a:t>
            </a:r>
          </a:p>
          <a:p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20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The combination of knowledge and a life-long passion for music led to the production of PMC’s first product, the BB5-XBD-A, an active main studio monitor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.  </a:t>
            </a:r>
          </a:p>
          <a:p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GB" sz="2000" b="0" i="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71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A4C60B8-9E27-3EDE-5C78-4DA7F9119AA6}"/>
              </a:ext>
            </a:extLst>
          </p:cNvPr>
          <p:cNvSpPr txBox="1"/>
          <p:nvPr/>
        </p:nvSpPr>
        <p:spPr>
          <a:xfrm>
            <a:off x="989054" y="868309"/>
            <a:ext cx="10114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Helvetica 93 Black Extended" panose="02000503000000020004" pitchFamily="2" charset="0"/>
                <a:cs typeface="Helvetica 93 Black Extended" panose="02000503000000020004" pitchFamily="2" charset="0"/>
              </a:rPr>
              <a:t>WHAT MAKES PMC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E12C4FE-58C2-5119-30CE-A78A9E04E09E}"/>
              </a:ext>
            </a:extLst>
          </p:cNvPr>
          <p:cNvSpPr txBox="1"/>
          <p:nvPr/>
        </p:nvSpPr>
        <p:spPr>
          <a:xfrm>
            <a:off x="989054" y="2081257"/>
            <a:ext cx="73137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All PMC loudspeakers are developed using our pioneering </a:t>
            </a:r>
            <a:r>
              <a:rPr lang="en-GB" sz="20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ATL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bass loading system</a:t>
            </a:r>
          </a:p>
          <a:p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By using advanced engineering and technologies our speakers can reproduce music vividly and faithfully; that’s why our designs are used by the world’s leading studios and music lovers. </a:t>
            </a:r>
          </a:p>
          <a:p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All of our speakers are designed and manufactured by hand in the United Kingdom.</a:t>
            </a:r>
          </a:p>
          <a:p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5604B23-F4BA-DC59-BE07-4EA0DB68188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866" y="6289819"/>
            <a:ext cx="1521964" cy="34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8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A4C60B8-9E27-3EDE-5C78-4DA7F9119AA6}"/>
              </a:ext>
            </a:extLst>
          </p:cNvPr>
          <p:cNvSpPr txBox="1"/>
          <p:nvPr/>
        </p:nvSpPr>
        <p:spPr>
          <a:xfrm>
            <a:off x="989054" y="868309"/>
            <a:ext cx="11028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Helvetica 93 Black Extended" panose="02000503000000020004" pitchFamily="2" charset="0"/>
                <a:cs typeface="Helvetica 93 Black Extended" panose="02000503000000020004" pitchFamily="2" charset="0"/>
              </a:rPr>
              <a:t>STEREO TO SPATIAL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E12C4FE-58C2-5119-30CE-A78A9E04E09E}"/>
              </a:ext>
            </a:extLst>
          </p:cNvPr>
          <p:cNvSpPr txBox="1"/>
          <p:nvPr/>
        </p:nvSpPr>
        <p:spPr>
          <a:xfrm>
            <a:off x="989054" y="2238498"/>
            <a:ext cx="73137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PMC has been involved in the creation of all audio formats for over 30 years.</a:t>
            </a:r>
          </a:p>
          <a:p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From the early days where DTS asked us to demonstrate their 5.1 material in its best light; to today's immersive formats for movies and music. </a:t>
            </a:r>
            <a:r>
              <a:rPr lang="en-GB" sz="20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/>
            </a:r>
            <a:br>
              <a:rPr lang="en-GB" sz="20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</a:b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902A4F67-D2C3-E320-5A84-2ED72B94E0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866" y="6289819"/>
            <a:ext cx="1521964" cy="34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6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elebrating 75 Years of L.A.'s Iconic Capitol Records Building | by Pixel  Magazine | Vantage | Medium">
            <a:extLst>
              <a:ext uri="{FF2B5EF4-FFF2-40B4-BE49-F238E27FC236}">
                <a16:creationId xmlns:a16="http://schemas.microsoft.com/office/drawing/2014/main" xmlns="" id="{A91A2238-37D0-7D68-25E0-4575B0157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A4C60B8-9E27-3EDE-5C78-4DA7F9119AA6}"/>
              </a:ext>
            </a:extLst>
          </p:cNvPr>
          <p:cNvSpPr txBox="1"/>
          <p:nvPr/>
        </p:nvSpPr>
        <p:spPr>
          <a:xfrm>
            <a:off x="989054" y="868309"/>
            <a:ext cx="1011437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Helvetica 93 Black Extended" panose="02000503000000020004" pitchFamily="2" charset="0"/>
                <a:cs typeface="Helvetica 93 Black Extended" panose="02000503000000020004" pitchFamily="2" charset="0"/>
              </a:rPr>
              <a:t>CAPITOL STUDIOS</a:t>
            </a:r>
          </a:p>
          <a:p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2000" b="1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D78C09-6802-7052-9A30-9B063D5E746C}"/>
              </a:ext>
            </a:extLst>
          </p:cNvPr>
          <p:cNvSpPr txBox="1"/>
          <p:nvPr/>
        </p:nvSpPr>
        <p:spPr>
          <a:xfrm>
            <a:off x="989054" y="2238498"/>
            <a:ext cx="73137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In 2013 Capitol Studios asked us to build them the ultimate loudspeaker for their legendary studios A &amp; B in Hollywood and we delivered the QB1.</a:t>
            </a:r>
          </a:p>
          <a:p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We then worked further with them to develop studio c to become the first                            immersive music mix facility.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6E0C2825-1DA8-88A3-8826-4A6048138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09" y="3868877"/>
            <a:ext cx="1778590" cy="25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9BAAAEA2-FADE-5138-C905-FC12746CE6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866" y="6289819"/>
            <a:ext cx="1521964" cy="34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1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MC partners with Dolby And Universal Music – ERT">
            <a:extLst>
              <a:ext uri="{FF2B5EF4-FFF2-40B4-BE49-F238E27FC236}">
                <a16:creationId xmlns:a16="http://schemas.microsoft.com/office/drawing/2014/main" xmlns="" id="{57F51F96-E99F-7BC3-FDC4-BC0A4682A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" r="2836" b="18580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0D8F085-B8CA-45B5-9850-5E66498ACC3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866" y="6289819"/>
            <a:ext cx="1521964" cy="3498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CF1196-E89F-6D82-6215-23FA6182B158}"/>
              </a:ext>
            </a:extLst>
          </p:cNvPr>
          <p:cNvSpPr txBox="1"/>
          <p:nvPr/>
        </p:nvSpPr>
        <p:spPr>
          <a:xfrm>
            <a:off x="381491" y="6172373"/>
            <a:ext cx="10114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  <a:ea typeface="Helvetica 93 Black Extended" panose="02000503000000020004" pitchFamily="2" charset="0"/>
                <a:cs typeface="Helvetica 93 Black Extended" panose="02000503000000020004" pitchFamily="2" charset="0"/>
              </a:rPr>
              <a:t>CAPITOL STUDIOS, HOLLYWOOD</a:t>
            </a:r>
          </a:p>
        </p:txBody>
      </p:sp>
    </p:spTree>
    <p:extLst>
      <p:ext uri="{BB962C8B-B14F-4D97-AF65-F5344CB8AC3E}">
        <p14:creationId xmlns:p14="http://schemas.microsoft.com/office/powerpoint/2010/main" val="94321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sound mixer with speakers and a microphone&#10;&#10;Description automatically generated with medium confidence">
            <a:extLst>
              <a:ext uri="{FF2B5EF4-FFF2-40B4-BE49-F238E27FC236}">
                <a16:creationId xmlns:a16="http://schemas.microsoft.com/office/drawing/2014/main" xmlns="" id="{159ADBD3-7AC2-7B1B-BBCC-4D4B68F8B2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428" y="0"/>
            <a:ext cx="10289572" cy="685800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0D8F085-B8CA-45B5-9850-5E66498ACC3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866" y="6289819"/>
            <a:ext cx="1521964" cy="3498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8D502F-66D6-792E-E167-93543AD521C7}"/>
              </a:ext>
            </a:extLst>
          </p:cNvPr>
          <p:cNvSpPr txBox="1"/>
          <p:nvPr/>
        </p:nvSpPr>
        <p:spPr>
          <a:xfrm>
            <a:off x="989054" y="868309"/>
            <a:ext cx="1011437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Helvetica 93 Black Extended" panose="02000503000000020004" pitchFamily="2" charset="0"/>
                <a:cs typeface="Helvetica 93 Black Extended" panose="02000503000000020004" pitchFamily="2" charset="0"/>
              </a:rPr>
              <a:t>DOLBY HEADQUARTERS</a:t>
            </a:r>
          </a:p>
          <a:p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2000" b="1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A2AA57-6F55-4330-9831-CC91B652DE2F}"/>
              </a:ext>
            </a:extLst>
          </p:cNvPr>
          <p:cNvSpPr txBox="1"/>
          <p:nvPr/>
        </p:nvSpPr>
        <p:spPr>
          <a:xfrm>
            <a:off x="989054" y="2238498"/>
            <a:ext cx="73137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We installed a 9.1.6 system for Dolby Laboratories as their reference facility for music, movie and gaming.</a:t>
            </a:r>
          </a:p>
          <a:p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Since then, PMC has become the leaders in immersive audio monitoring systems worldwide.</a:t>
            </a:r>
          </a:p>
          <a:p>
            <a:endParaRPr lang="en-GB" sz="2000" b="0" i="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And a reference for immersive music mixing.</a:t>
            </a:r>
          </a:p>
          <a:p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827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a desk and speakers&#10;&#10;Description automatically generated">
            <a:extLst>
              <a:ext uri="{FF2B5EF4-FFF2-40B4-BE49-F238E27FC236}">
                <a16:creationId xmlns:a16="http://schemas.microsoft.com/office/drawing/2014/main" xmlns="" id="{565D8411-DA4F-97E6-0256-CA96A74B0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953" y="-68644"/>
            <a:ext cx="12820686" cy="69952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A4C60B8-9E27-3EDE-5C78-4DA7F9119AA6}"/>
              </a:ext>
            </a:extLst>
          </p:cNvPr>
          <p:cNvSpPr txBox="1"/>
          <p:nvPr/>
        </p:nvSpPr>
        <p:spPr>
          <a:xfrm>
            <a:off x="989054" y="868309"/>
            <a:ext cx="101143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Helvetica 93 Black Extended" panose="02000503000000020004" pitchFamily="2" charset="0"/>
                <a:cs typeface="Helvetica 93 Black Extended" panose="02000503000000020004" pitchFamily="2" charset="0"/>
              </a:rPr>
              <a:t>PMC STUDIOS</a:t>
            </a:r>
            <a:endParaRPr lang="en-US" sz="54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endParaRPr lang="en-US" sz="2000" b="1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D78C09-6802-7052-9A30-9B063D5E746C}"/>
              </a:ext>
            </a:extLst>
          </p:cNvPr>
          <p:cNvSpPr txBox="1"/>
          <p:nvPr/>
        </p:nvSpPr>
        <p:spPr>
          <a:xfrm>
            <a:off x="989054" y="2238498"/>
            <a:ext cx="8146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We have our own immersive mixing studios in London, </a:t>
            </a:r>
          </a:p>
          <a:p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Los Angeles, New York and Nashville.</a:t>
            </a:r>
          </a:p>
          <a:p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We work with, engineers, producers and musicians in order to help them transition into the world of immersive audio </a:t>
            </a:r>
          </a:p>
          <a:p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Our engineering team have mixed for some of the biggest artists, including Miles Davis, SEAL, &amp; Carole King</a:t>
            </a: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43AD75F-002F-A9DB-B619-DB25D80894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866" y="6289819"/>
            <a:ext cx="1521964" cy="34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9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7563</TotalTime>
  <Words>459</Words>
  <Application>Microsoft Macintosh PowerPoint</Application>
  <PresentationFormat>Personnalisé</PresentationFormat>
  <Paragraphs>83</Paragraphs>
  <Slides>26</Slides>
  <Notes>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Keith Tonge</dc:creator>
  <cp:lastModifiedBy>pascal TOKATLIAN</cp:lastModifiedBy>
  <cp:revision>183</cp:revision>
  <dcterms:created xsi:type="dcterms:W3CDTF">2021-09-14T07:56:04Z</dcterms:created>
  <dcterms:modified xsi:type="dcterms:W3CDTF">2024-05-29T12:07:09Z</dcterms:modified>
</cp:coreProperties>
</file>